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30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3" r:id="rId2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12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17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62" y="-59785"/>
            <a:ext cx="6075000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515939" y="924222"/>
            <a:ext cx="4025058" cy="2886523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defTabSz="308074">
              <a:spcBef>
                <a:spcPts val="400"/>
              </a:spcBef>
              <a:defRPr sz="3200">
                <a:solidFill>
                  <a:srgbClr val="444444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  <a:lvl2pPr marL="0" indent="0" defTabSz="308074">
              <a:spcBef>
                <a:spcPts val="400"/>
              </a:spcBef>
              <a:buSzTx/>
              <a:buNone/>
              <a:defRPr sz="3200">
                <a:solidFill>
                  <a:srgbClr val="444444"/>
                </a:solidFill>
                <a:latin typeface="Chalkduster"/>
                <a:ea typeface="Chalkduster"/>
                <a:cs typeface="Chalkduster"/>
                <a:sym typeface="Chalkduster"/>
              </a:defRPr>
            </a:lvl2pPr>
            <a:lvl3pPr marL="0" indent="0" defTabSz="308074">
              <a:spcBef>
                <a:spcPts val="400"/>
              </a:spcBef>
              <a:buSzTx/>
              <a:buNone/>
              <a:defRPr sz="3200">
                <a:solidFill>
                  <a:srgbClr val="444444"/>
                </a:solidFill>
                <a:latin typeface="Chalkduster"/>
                <a:ea typeface="Chalkduster"/>
                <a:cs typeface="Chalkduster"/>
                <a:sym typeface="Chalkduster"/>
              </a:defRPr>
            </a:lvl3pPr>
            <a:lvl4pPr marL="0" indent="0" defTabSz="308074">
              <a:spcBef>
                <a:spcPts val="400"/>
              </a:spcBef>
              <a:buSzTx/>
              <a:buNone/>
              <a:defRPr sz="3200">
                <a:solidFill>
                  <a:srgbClr val="444444"/>
                </a:solidFill>
                <a:latin typeface="Chalkduster"/>
                <a:ea typeface="Chalkduster"/>
                <a:cs typeface="Chalkduster"/>
                <a:sym typeface="Chalkduster"/>
              </a:defRPr>
            </a:lvl4pPr>
            <a:lvl5pPr marL="0" indent="0" defTabSz="308074">
              <a:spcBef>
                <a:spcPts val="400"/>
              </a:spcBef>
              <a:buSzTx/>
              <a:buNone/>
              <a:defRPr sz="3200">
                <a:solidFill>
                  <a:srgbClr val="444444"/>
                </a:solidFill>
                <a:latin typeface="Chalkduster"/>
                <a:ea typeface="Chalkduster"/>
                <a:cs typeface="Chalkduster"/>
                <a:sym typeface="Chalkdust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00D100"/>
          </a:solidFill>
        </p:spPr>
        <p:txBody>
          <a:bodyPr lIns="26789" tIns="26789" rIns="26789" bIns="26789" anchor="ctr"/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/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FFD300"/>
          </a:solidFill>
        </p:spPr>
        <p:txBody>
          <a:bodyPr lIns="26789" tIns="26789" rIns="26789" bIns="26789" anchor="ctr"/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94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/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t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9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loss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dirty="0"/>
              <a:t>5</a:t>
            </a:r>
            <a:r>
              <a:rPr dirty="0"/>
              <a:t>. </a:t>
            </a:r>
            <a:r>
              <a:rPr lang="ja-JP" altLang="en-US"/>
              <a:t>最大似然估计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逻辑回归</a:t>
            </a:r>
            <a:endParaRPr lang="en-US" altLang="ja-JP" dirty="0"/>
          </a:p>
          <a:p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643B259A-95DB-D84B-8323-5789E29738D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</a:t>
            </a:r>
            <a:r>
              <a:rPr lang="en-US" sz="1600" b="1">
                <a:hlinkClick r:id="rId4"/>
              </a:rPr>
              <a:t>loss.html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4828859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823870"/>
            <a:ext cx="7683500" cy="388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Arrow"/>
          <p:cNvSpPr/>
          <p:nvPr/>
        </p:nvSpPr>
        <p:spPr>
          <a:xfrm rot="5400000">
            <a:off x="3826718" y="690191"/>
            <a:ext cx="529581" cy="251106"/>
          </a:xfrm>
          <a:prstGeom prst="rightArrow">
            <a:avLst>
              <a:gd name="adj1" fmla="val 30985"/>
              <a:gd name="adj2" fmla="val 99612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Maximum Likelihood">
            <a:extLst>
              <a:ext uri="{FF2B5EF4-FFF2-40B4-BE49-F238E27FC236}">
                <a16:creationId xmlns:a16="http://schemas.microsoft.com/office/drawing/2014/main" id="{244C38DF-4F57-9641-9CFC-23BF76C6F3C0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最大似然估计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823870"/>
            <a:ext cx="7594600" cy="388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Arrow"/>
          <p:cNvSpPr/>
          <p:nvPr/>
        </p:nvSpPr>
        <p:spPr>
          <a:xfrm rot="5400000">
            <a:off x="3788618" y="664791"/>
            <a:ext cx="529581" cy="251106"/>
          </a:xfrm>
          <a:prstGeom prst="rightArrow">
            <a:avLst>
              <a:gd name="adj1" fmla="val 30985"/>
              <a:gd name="adj2" fmla="val 99612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Maximum Likelihood">
            <a:extLst>
              <a:ext uri="{FF2B5EF4-FFF2-40B4-BE49-F238E27FC236}">
                <a16:creationId xmlns:a16="http://schemas.microsoft.com/office/drawing/2014/main" id="{FAD64B92-4614-BA45-924B-E1B9DEF1F520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最大似然估计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Data - ‘student didn’t do homework’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907742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已有数据</a:t>
            </a:r>
            <a:r>
              <a:rPr dirty="0"/>
              <a:t> - ‘</a:t>
            </a:r>
            <a:r>
              <a:rPr lang="ja-JP" altLang="en-US"/>
              <a:t>学生未交作业</a:t>
            </a:r>
            <a:r>
              <a:rPr dirty="0"/>
              <a:t>’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可能的参数</a:t>
            </a:r>
            <a:endParaRPr lang="en-US" dirty="0"/>
          </a:p>
          <a:p>
            <a:pPr marL="621631" lvl="1" indent="-240631">
              <a:defRPr b="1">
                <a:solidFill>
                  <a:schemeClr val="accent2"/>
                </a:solidFill>
              </a:defRPr>
            </a:pPr>
            <a:r>
              <a:rPr lang="en-US" dirty="0"/>
              <a:t>‘</a:t>
            </a:r>
            <a:r>
              <a:rPr lang="ja-JP" altLang="en-US"/>
              <a:t>狗吃了作业</a:t>
            </a:r>
            <a:r>
              <a:rPr lang="en-US" dirty="0"/>
              <a:t>’</a:t>
            </a:r>
          </a:p>
          <a:p>
            <a:pPr marL="621631" lvl="1" indent="-240631">
              <a:defRPr b="1">
                <a:solidFill>
                  <a:srgbClr val="FF2600"/>
                </a:solidFill>
              </a:defRPr>
            </a:pPr>
            <a:r>
              <a:rPr dirty="0"/>
              <a:t>‘</a:t>
            </a:r>
            <a:r>
              <a:rPr lang="ja-JP" altLang="en-US"/>
              <a:t>外星人拿走了作业</a:t>
            </a:r>
            <a:r>
              <a:rPr dirty="0"/>
              <a:t>’</a:t>
            </a:r>
          </a:p>
          <a:p>
            <a:pPr marL="621631" lvl="1" indent="-240631">
              <a:defRPr b="1">
                <a:solidFill>
                  <a:schemeClr val="accent4"/>
                </a:solidFill>
              </a:defRPr>
            </a:pPr>
            <a:r>
              <a:rPr dirty="0"/>
              <a:t>‘</a:t>
            </a:r>
            <a:r>
              <a:rPr lang="ja-JP" altLang="en-US"/>
              <a:t>学生太懒</a:t>
            </a:r>
            <a:r>
              <a:rPr dirty="0"/>
              <a:t>’</a:t>
            </a:r>
          </a:p>
          <a:p>
            <a:pPr marL="621631" lvl="1" indent="-240631">
              <a:defRPr b="1">
                <a:solidFill>
                  <a:schemeClr val="accent6">
                    <a:lumOff val="-12000"/>
                  </a:schemeClr>
                </a:solidFill>
              </a:defRPr>
            </a:pPr>
            <a:r>
              <a:rPr dirty="0"/>
              <a:t>‘</a:t>
            </a:r>
            <a:r>
              <a:rPr lang="ja-JP" altLang="en-US"/>
              <a:t>祖母生病</a:t>
            </a:r>
            <a:r>
              <a:rPr dirty="0"/>
              <a:t>’</a:t>
            </a:r>
            <a:br>
              <a:rPr dirty="0"/>
            </a:br>
            <a:endParaRPr dirty="0"/>
          </a:p>
          <a:p>
            <a:pPr marL="240631" indent="-240631">
              <a:buClr>
                <a:srgbClr val="FF2600"/>
              </a:buClr>
              <a:buSzPct val="100000"/>
              <a:buChar char="•"/>
              <a:defRPr b="1">
                <a:solidFill>
                  <a:srgbClr val="FF2600"/>
                </a:solidFill>
              </a:defRPr>
            </a:pPr>
            <a:r>
              <a:rPr lang="ja-JP" altLang="en-US"/>
              <a:t>所有参数可解释数据</a:t>
            </a:r>
            <a:endParaRPr dirty="0"/>
          </a:p>
        </p:txBody>
      </p:sp>
      <p:sp>
        <p:nvSpPr>
          <p:cNvPr id="260" name="Should we believe all?"/>
          <p:cNvSpPr/>
          <p:nvPr/>
        </p:nvSpPr>
        <p:spPr>
          <a:xfrm>
            <a:off x="3950096" y="1883371"/>
            <a:ext cx="3915173" cy="836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2397" y="0"/>
                  <a:pt x="2240" y="734"/>
                  <a:pt x="2240" y="1639"/>
                </a:cubicBezTo>
                <a:lnTo>
                  <a:pt x="2240" y="12644"/>
                </a:lnTo>
                <a:lnTo>
                  <a:pt x="0" y="15913"/>
                </a:lnTo>
                <a:lnTo>
                  <a:pt x="2240" y="19192"/>
                </a:lnTo>
                <a:lnTo>
                  <a:pt x="2240" y="19961"/>
                </a:lnTo>
                <a:cubicBezTo>
                  <a:pt x="2240" y="20866"/>
                  <a:pt x="2397" y="21600"/>
                  <a:pt x="2590" y="21600"/>
                </a:cubicBezTo>
                <a:lnTo>
                  <a:pt x="21250" y="21600"/>
                </a:lnTo>
                <a:cubicBezTo>
                  <a:pt x="21443" y="21600"/>
                  <a:pt x="21600" y="20866"/>
                  <a:pt x="21600" y="19961"/>
                </a:cubicBezTo>
                <a:lnTo>
                  <a:pt x="21600" y="1639"/>
                </a:lnTo>
                <a:cubicBezTo>
                  <a:pt x="21600" y="734"/>
                  <a:pt x="21443" y="0"/>
                  <a:pt x="21250" y="0"/>
                </a:cubicBezTo>
                <a:lnTo>
                  <a:pt x="2590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Should we believe all?</a:t>
            </a:r>
          </a:p>
        </p:txBody>
      </p:sp>
      <p:sp>
        <p:nvSpPr>
          <p:cNvPr id="261" name="Should we believe all?"/>
          <p:cNvSpPr/>
          <p:nvPr/>
        </p:nvSpPr>
        <p:spPr>
          <a:xfrm>
            <a:off x="3932634" y="1883371"/>
            <a:ext cx="3932635" cy="836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5" y="0"/>
                </a:moveTo>
                <a:cubicBezTo>
                  <a:pt x="2482" y="0"/>
                  <a:pt x="2326" y="734"/>
                  <a:pt x="2326" y="1639"/>
                </a:cubicBezTo>
                <a:lnTo>
                  <a:pt x="2326" y="2203"/>
                </a:lnTo>
                <a:lnTo>
                  <a:pt x="0" y="5482"/>
                </a:lnTo>
                <a:lnTo>
                  <a:pt x="2326" y="8761"/>
                </a:lnTo>
                <a:lnTo>
                  <a:pt x="2326" y="19961"/>
                </a:lnTo>
                <a:cubicBezTo>
                  <a:pt x="2326" y="20866"/>
                  <a:pt x="2482" y="21600"/>
                  <a:pt x="2675" y="21600"/>
                </a:cubicBezTo>
                <a:lnTo>
                  <a:pt x="21251" y="21600"/>
                </a:lnTo>
                <a:cubicBezTo>
                  <a:pt x="21444" y="21600"/>
                  <a:pt x="21600" y="20866"/>
                  <a:pt x="21600" y="19961"/>
                </a:cubicBezTo>
                <a:lnTo>
                  <a:pt x="21600" y="1639"/>
                </a:lnTo>
                <a:cubicBezTo>
                  <a:pt x="21600" y="734"/>
                  <a:pt x="21444" y="0"/>
                  <a:pt x="21251" y="0"/>
                </a:cubicBezTo>
                <a:lnTo>
                  <a:pt x="2675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我们应该相信全部嘛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8" name="Maximum Likelihood">
            <a:extLst>
              <a:ext uri="{FF2B5EF4-FFF2-40B4-BE49-F238E27FC236}">
                <a16:creationId xmlns:a16="http://schemas.microsoft.com/office/drawing/2014/main" id="{A4EFD29D-D3D8-5D4E-891C-35438BDC40E8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最大似然估计</a:t>
            </a:r>
            <a:endParaRPr lang="ja-JP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animBg="1" advAuto="0"/>
      <p:bldP spid="261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aximum a posteriori est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最大后验估计</a:t>
            </a:r>
            <a:endParaRPr dirty="0"/>
          </a:p>
        </p:txBody>
      </p:sp>
      <p:sp>
        <p:nvSpPr>
          <p:cNvPr id="264" name="Posterior Probability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907742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后验概率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最大后验估计</a:t>
            </a:r>
            <a:br>
              <a:rPr dirty="0"/>
            </a:br>
            <a:br>
              <a:rPr dirty="0"/>
            </a:b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例子</a:t>
            </a:r>
            <a:br>
              <a:rPr dirty="0"/>
            </a:br>
            <a:r>
              <a:rPr lang="en-US" sz="1800" dirty="0"/>
              <a:t>P</a:t>
            </a:r>
            <a:r>
              <a:rPr lang="en-US" altLang="zh-CN" sz="1800" dirty="0"/>
              <a:t>(</a:t>
            </a:r>
            <a:r>
              <a:rPr lang="ja-JP" altLang="en-US" sz="1800"/>
              <a:t>未完成作业</a:t>
            </a:r>
            <a:r>
              <a:rPr sz="1800" dirty="0"/>
              <a:t>|</a:t>
            </a:r>
            <a:r>
              <a:rPr lang="ja-JP" altLang="en-US" sz="1800"/>
              <a:t>合理解释</a:t>
            </a:r>
            <a:r>
              <a:rPr lang="en-US" altLang="zh-CN" sz="1800" dirty="0"/>
              <a:t>)</a:t>
            </a:r>
            <a:r>
              <a:rPr sz="1800" dirty="0"/>
              <a:t> = </a:t>
            </a:r>
            <a:r>
              <a:rPr lang="en-US" sz="1800" dirty="0"/>
              <a:t>P(</a:t>
            </a:r>
            <a:r>
              <a:rPr lang="ja-JP" altLang="en-US" sz="1800"/>
              <a:t>合理解释</a:t>
            </a:r>
            <a:r>
              <a:rPr lang="en-US" altLang="ja-JP" sz="1800" dirty="0"/>
              <a:t>|</a:t>
            </a:r>
            <a:r>
              <a:rPr lang="ja-JP" altLang="en-US" sz="1800"/>
              <a:t>未完成作业</a:t>
            </a:r>
            <a:r>
              <a:rPr lang="zh-CN" altLang="en-US" sz="1800" dirty="0"/>
              <a:t>）</a:t>
            </a:r>
            <a:r>
              <a:rPr lang="en-US" altLang="zh-CN" sz="1800" dirty="0"/>
              <a:t>P(</a:t>
            </a:r>
            <a:r>
              <a:rPr lang="ja-JP" altLang="en-US" sz="1800"/>
              <a:t>未完成作业</a:t>
            </a:r>
            <a:r>
              <a:rPr lang="en-US" altLang="zh-CN" sz="1800" dirty="0"/>
              <a:t>)</a:t>
            </a:r>
            <a:endParaRPr dirty="0"/>
          </a:p>
        </p:txBody>
      </p:sp>
      <p:sp>
        <p:nvSpPr>
          <p:cNvPr id="266" name="penalty"/>
          <p:cNvSpPr/>
          <p:nvPr/>
        </p:nvSpPr>
        <p:spPr>
          <a:xfrm>
            <a:off x="6905364" y="1009331"/>
            <a:ext cx="1284479" cy="862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16" y="0"/>
                </a:moveTo>
                <a:cubicBezTo>
                  <a:pt x="4129" y="0"/>
                  <a:pt x="3816" y="572"/>
                  <a:pt x="3816" y="1278"/>
                </a:cubicBezTo>
                <a:lnTo>
                  <a:pt x="3816" y="12625"/>
                </a:lnTo>
                <a:lnTo>
                  <a:pt x="0" y="21600"/>
                </a:lnTo>
                <a:lnTo>
                  <a:pt x="7045" y="16833"/>
                </a:lnTo>
                <a:lnTo>
                  <a:pt x="20900" y="16833"/>
                </a:lnTo>
                <a:cubicBezTo>
                  <a:pt x="21287" y="16833"/>
                  <a:pt x="21600" y="16261"/>
                  <a:pt x="21600" y="15555"/>
                </a:cubicBezTo>
                <a:lnTo>
                  <a:pt x="21600" y="1278"/>
                </a:lnTo>
                <a:cubicBezTo>
                  <a:pt x="21600" y="572"/>
                  <a:pt x="21287" y="0"/>
                  <a:pt x="20900" y="0"/>
                </a:cubicBezTo>
                <a:lnTo>
                  <a:pt x="4516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惩罚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Equation"/>
              <p:cNvSpPr txBox="1"/>
              <p:nvPr/>
            </p:nvSpPr>
            <p:spPr>
              <a:xfrm>
                <a:off x="2022091" y="2927988"/>
                <a:ext cx="4160124" cy="4442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091" y="2927988"/>
                <a:ext cx="4160124" cy="444244"/>
              </a:xfrm>
              <a:prstGeom prst="rect">
                <a:avLst/>
              </a:prstGeom>
              <a:blipFill>
                <a:blip r:embed="rId3"/>
                <a:stretch>
                  <a:fillRect l="-2128" r="-8815" b="-1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8" name="Table"/>
          <p:cNvGraphicFramePr/>
          <p:nvPr/>
        </p:nvGraphicFramePr>
        <p:xfrm>
          <a:off x="635572" y="4269342"/>
          <a:ext cx="7001144" cy="5971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750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0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5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lazy student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grandma sick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dog ate it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alien abduction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6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474746"/>
                          </a:solidFill>
                        </a:rPr>
                        <a:t>0.8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0.19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0.0099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0.0001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F463B67-E3A5-0449-BAB8-AA0CD71B3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3" y="1509372"/>
            <a:ext cx="6578600" cy="711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What does this have to do with regression?"/>
          <p:cNvSpPr txBox="1">
            <a:spLocks noGrp="1"/>
          </p:cNvSpPr>
          <p:nvPr>
            <p:ph type="title"/>
          </p:nvPr>
        </p:nvSpPr>
        <p:spPr>
          <a:xfrm>
            <a:off x="396393" y="1728946"/>
            <a:ext cx="7772401" cy="168560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这与回归有什么关系？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回归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all optimization problem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792516"/>
                <a:ext cx="8205304" cy="3937706"/>
              </a:xfrm>
              <a:prstGeom prst="rect">
                <a:avLst/>
              </a:prstGeom>
            </p:spPr>
            <p:txBody>
              <a:bodyPr/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回顾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:r>
                  <a:rPr lang="ja-JP" altLang="en-US"/>
                  <a:t>优化问题</a:t>
                </a:r>
                <a:endParaRPr dirty="0"/>
              </a:p>
              <a:p>
                <a:pPr marL="240631" indent="-240631">
                  <a:buSzPct val="100000"/>
                  <a:buChar char="•"/>
                </a:pPr>
                <a:endParaRPr dirty="0"/>
              </a:p>
              <a:p>
                <a:pPr marL="240631" indent="-240631">
                  <a:buSzPct val="100000"/>
                  <a:buChar char="•"/>
                </a:pPr>
                <a:endParaRPr dirty="0"/>
              </a:p>
              <a:p>
                <a:pPr marL="240631" indent="-240631">
                  <a:buSzPct val="100000"/>
                  <a:buChar char="•"/>
                </a:pPr>
                <a:endParaRPr dirty="0"/>
              </a:p>
              <a:p>
                <a:pPr marL="240631" indent="-240631">
                  <a:buSzPct val="100000"/>
                  <a:buChar char="•"/>
                </a:pPr>
                <a:endParaRPr dirty="0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数据生成模型</a:t>
                </a:r>
                <a:endParaRPr lang="en-US" altLang="ja-JP" dirty="0"/>
              </a:p>
              <a:p>
                <a:pPr marL="240631" indent="-240631">
                  <a:buSzPct val="100000"/>
                  <a:buChar char="•"/>
                </a:pPr>
                <a:endParaRPr lang="en-US" dirty="0"/>
              </a:p>
              <a:p>
                <a:pPr marL="240631" indent="-240631">
                  <a:buSzPct val="100000"/>
                  <a:buChar char="•"/>
                </a:pPr>
                <a:endParaRPr lang="en-US" dirty="0"/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/>
                  <a:t>高斯先验函数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474746"/>
                  </a:solidFill>
                </a:endParaRPr>
              </a:p>
              <a:p>
                <a:pPr marL="240631" indent="-240631">
                  <a:buSzPct val="100000"/>
                  <a:buChar char="•"/>
                </a:pPr>
                <a:endParaRPr dirty="0"/>
              </a:p>
            </p:txBody>
          </p:sp>
        </mc:Choice>
        <mc:Fallback xmlns="">
          <p:sp>
            <p:nvSpPr>
              <p:cNvPr id="273" name="Recall optimization proble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792516"/>
                <a:ext cx="8205304" cy="3937706"/>
              </a:xfrm>
              <a:prstGeom prst="rect">
                <a:avLst/>
              </a:prstGeom>
              <a:blipFill>
                <a:blip r:embed="rId2"/>
                <a:stretch>
                  <a:fillRect l="-1546" t="-965" b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Equation"/>
              <p:cNvSpPr txBox="1"/>
              <p:nvPr/>
            </p:nvSpPr>
            <p:spPr>
              <a:xfrm>
                <a:off x="2332254" y="3513270"/>
                <a:ext cx="4479492" cy="3378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54" y="3513270"/>
                <a:ext cx="4479492" cy="337865"/>
              </a:xfrm>
              <a:prstGeom prst="rect">
                <a:avLst/>
              </a:prstGeom>
              <a:blipFill>
                <a:blip r:embed="rId3"/>
                <a:stretch>
                  <a:fillRect l="-2266" r="-13031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2099998" y="1286138"/>
                <a:ext cx="4944004" cy="8181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penalty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998" y="1286138"/>
                <a:ext cx="4944004" cy="818124"/>
              </a:xfrm>
              <a:prstGeom prst="rect">
                <a:avLst/>
              </a:prstGeom>
              <a:blipFill>
                <a:blip r:embed="rId4"/>
                <a:stretch>
                  <a:fillRect l="-2046" r="-1329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Callout"/>
          <p:cNvSpPr/>
          <p:nvPr/>
        </p:nvSpPr>
        <p:spPr>
          <a:xfrm>
            <a:off x="6384925" y="409256"/>
            <a:ext cx="1958975" cy="1073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16" y="0"/>
                </a:moveTo>
                <a:cubicBezTo>
                  <a:pt x="4129" y="0"/>
                  <a:pt x="3816" y="572"/>
                  <a:pt x="3816" y="1278"/>
                </a:cubicBezTo>
                <a:lnTo>
                  <a:pt x="3816" y="12625"/>
                </a:lnTo>
                <a:lnTo>
                  <a:pt x="0" y="21600"/>
                </a:lnTo>
                <a:lnTo>
                  <a:pt x="7045" y="16833"/>
                </a:lnTo>
                <a:lnTo>
                  <a:pt x="20900" y="16833"/>
                </a:lnTo>
                <a:cubicBezTo>
                  <a:pt x="21287" y="16833"/>
                  <a:pt x="21600" y="16261"/>
                  <a:pt x="21600" y="15555"/>
                </a:cubicBezTo>
                <a:lnTo>
                  <a:pt x="21600" y="1278"/>
                </a:lnTo>
                <a:cubicBezTo>
                  <a:pt x="21600" y="572"/>
                  <a:pt x="21287" y="0"/>
                  <a:pt x="20900" y="0"/>
                </a:cubicBezTo>
                <a:lnTo>
                  <a:pt x="4516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Equation"/>
              <p:cNvSpPr txBox="1"/>
              <p:nvPr/>
            </p:nvSpPr>
            <p:spPr>
              <a:xfrm>
                <a:off x="6924126" y="746585"/>
                <a:ext cx="1198209" cy="2749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26" y="746585"/>
                <a:ext cx="1198209" cy="274931"/>
              </a:xfrm>
              <a:prstGeom prst="rect">
                <a:avLst/>
              </a:prstGeom>
              <a:blipFill>
                <a:blip r:embed="rId5"/>
                <a:stretch>
                  <a:fillRect l="-4167" r="-17708" b="-7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Additive Gaussian  Noise"/>
          <p:cNvSpPr/>
          <p:nvPr/>
        </p:nvSpPr>
        <p:spPr>
          <a:xfrm>
            <a:off x="4318000" y="1925318"/>
            <a:ext cx="3780632" cy="1022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21" y="0"/>
                </a:moveTo>
                <a:lnTo>
                  <a:pt x="2995" y="3924"/>
                </a:lnTo>
                <a:lnTo>
                  <a:pt x="363" y="3924"/>
                </a:lnTo>
                <a:cubicBezTo>
                  <a:pt x="162" y="3924"/>
                  <a:pt x="0" y="4525"/>
                  <a:pt x="0" y="5266"/>
                </a:cubicBezTo>
                <a:lnTo>
                  <a:pt x="0" y="20258"/>
                </a:lnTo>
                <a:cubicBezTo>
                  <a:pt x="0" y="20999"/>
                  <a:pt x="162" y="21600"/>
                  <a:pt x="363" y="21600"/>
                </a:cubicBezTo>
                <a:lnTo>
                  <a:pt x="21237" y="21600"/>
                </a:lnTo>
                <a:cubicBezTo>
                  <a:pt x="21438" y="21600"/>
                  <a:pt x="21600" y="20999"/>
                  <a:pt x="21600" y="20258"/>
                </a:cubicBezTo>
                <a:lnTo>
                  <a:pt x="21600" y="5266"/>
                </a:lnTo>
                <a:cubicBezTo>
                  <a:pt x="21600" y="4525"/>
                  <a:pt x="21438" y="3924"/>
                  <a:pt x="21237" y="3924"/>
                </a:cubicBezTo>
                <a:lnTo>
                  <a:pt x="4447" y="3924"/>
                </a:lnTo>
                <a:lnTo>
                  <a:pt x="3721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添加高斯噪声</a:t>
            </a:r>
            <a:endParaRPr dirty="0"/>
          </a:p>
        </p:txBody>
      </p:sp>
      <p:sp>
        <p:nvSpPr>
          <p:cNvPr id="279" name="Equation"/>
          <p:cNvSpPr txBox="1"/>
          <p:nvPr/>
        </p:nvSpPr>
        <p:spPr>
          <a:xfrm>
            <a:off x="1941272" y="428231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Equation"/>
              <p:cNvSpPr txBox="1"/>
              <p:nvPr/>
            </p:nvSpPr>
            <p:spPr>
              <a:xfrm>
                <a:off x="3490461" y="4077034"/>
                <a:ext cx="3873951" cy="6531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sz="2400" i="1">
                                      <a:solidFill>
                                        <a:srgbClr val="4747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sz="2400" i="1">
                                      <a:solidFill>
                                        <a:srgbClr val="474746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bar>
                            </m:e>
                            <m:sup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const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461" y="4077034"/>
                <a:ext cx="3873951" cy="653188"/>
              </a:xfrm>
              <a:prstGeom prst="rect">
                <a:avLst/>
              </a:prstGeom>
              <a:blipFill>
                <a:blip r:embed="rId6"/>
                <a:stretch>
                  <a:fillRect l="-1307" r="-7843" b="-307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Does the model work?"/>
          <p:cNvSpPr/>
          <p:nvPr/>
        </p:nvSpPr>
        <p:spPr>
          <a:xfrm>
            <a:off x="406400" y="1849912"/>
            <a:ext cx="3915172" cy="1097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9673" y="5138"/>
                </a:lnTo>
                <a:lnTo>
                  <a:pt x="350" y="5138"/>
                </a:lnTo>
                <a:cubicBezTo>
                  <a:pt x="157" y="5138"/>
                  <a:pt x="0" y="5698"/>
                  <a:pt x="0" y="6388"/>
                </a:cubicBezTo>
                <a:lnTo>
                  <a:pt x="0" y="20351"/>
                </a:lnTo>
                <a:cubicBezTo>
                  <a:pt x="0" y="21041"/>
                  <a:pt x="157" y="21600"/>
                  <a:pt x="350" y="21600"/>
                </a:cubicBezTo>
                <a:lnTo>
                  <a:pt x="20507" y="21600"/>
                </a:lnTo>
                <a:cubicBezTo>
                  <a:pt x="20701" y="21600"/>
                  <a:pt x="20858" y="21041"/>
                  <a:pt x="20858" y="20351"/>
                </a:cubicBezTo>
                <a:lnTo>
                  <a:pt x="20858" y="1570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该模型有效吗？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98702-9448-CE44-AA92-9539CD07F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59" y="1769402"/>
            <a:ext cx="7200900" cy="2387600"/>
          </a:xfrm>
          <a:prstGeom prst="rect">
            <a:avLst/>
          </a:prstGeom>
        </p:spPr>
      </p:pic>
      <p:sp>
        <p:nvSpPr>
          <p:cNvPr id="3" name="Posterior Probability…">
            <a:extLst>
              <a:ext uri="{FF2B5EF4-FFF2-40B4-BE49-F238E27FC236}">
                <a16:creationId xmlns:a16="http://schemas.microsoft.com/office/drawing/2014/main" id="{D5508F2A-F9FB-F14D-89AB-2C8BA0F05E1D}"/>
              </a:ext>
            </a:extLst>
          </p:cNvPr>
          <p:cNvSpPr txBox="1">
            <a:spLocks/>
          </p:cNvSpPr>
          <p:nvPr/>
        </p:nvSpPr>
        <p:spPr>
          <a:xfrm>
            <a:off x="340592" y="1009331"/>
            <a:ext cx="8205304" cy="3907742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40631" indent="-240631" hangingPunct="1">
              <a:buSzPct val="100000"/>
              <a:buFontTx/>
              <a:buChar char="•"/>
            </a:pPr>
            <a:r>
              <a:rPr lang="ja-JP" altLang="en-US"/>
              <a:t>最大后验估计</a:t>
            </a:r>
            <a:br>
              <a:rPr lang="ja-JP" altLang="en-US"/>
            </a:br>
            <a:br>
              <a:rPr lang="ja-JP" altLang="en-US"/>
            </a:br>
            <a:endParaRPr lang="ja-JP" altLang="en-US" dirty="0"/>
          </a:p>
        </p:txBody>
      </p:sp>
      <p:sp>
        <p:nvSpPr>
          <p:cNvPr id="4" name="Regression">
            <a:extLst>
              <a:ext uri="{FF2B5EF4-FFF2-40B4-BE49-F238E27FC236}">
                <a16:creationId xmlns:a16="http://schemas.microsoft.com/office/drawing/2014/main" id="{ABC3CBF8-8F09-7D48-BC4C-D1A2B0AD56AD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回归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5603" y="0"/>
            <a:ext cx="719279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Loss Functions"/>
          <p:cNvSpPr txBox="1">
            <a:spLocks noGrp="1"/>
          </p:cNvSpPr>
          <p:nvPr>
            <p:ph type="title"/>
          </p:nvPr>
        </p:nvSpPr>
        <p:spPr>
          <a:xfrm>
            <a:off x="2108249" y="1052275"/>
            <a:ext cx="4927502" cy="3038950"/>
          </a:xfrm>
          <a:prstGeom prst="rect">
            <a:avLst/>
          </a:prstGeom>
        </p:spPr>
        <p:txBody>
          <a:bodyPr/>
          <a:lstStyle>
            <a:lvl1pPr algn="ctr">
              <a:defRPr sz="4800" b="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ja-JP" altLang="en-US" b="1"/>
              <a:t>损失函数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2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平方损失</a:t>
            </a:r>
            <a:r>
              <a:rPr lang="zh-CN" altLang="en-US" dirty="0"/>
              <a:t>（</a:t>
            </a:r>
            <a:r>
              <a:rPr lang="en-US" dirty="0"/>
              <a:t>L</a:t>
            </a:r>
            <a:r>
              <a:rPr lang="en-US" altLang="zh-CN" dirty="0"/>
              <a:t>2</a:t>
            </a:r>
            <a:r>
              <a:rPr lang="en-US" dirty="0"/>
              <a:t> </a:t>
            </a:r>
            <a:r>
              <a:rPr lang="ja-JP" altLang="en-US"/>
              <a:t>损失</a:t>
            </a:r>
            <a:r>
              <a:rPr lang="zh-CN" altLang="en-US" dirty="0"/>
              <a:t>）</a:t>
            </a:r>
            <a:endParaRPr dirty="0"/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90" y="823870"/>
            <a:ext cx="7708901" cy="38862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Equation"/>
              <p:cNvSpPr txBox="1"/>
              <p:nvPr/>
            </p:nvSpPr>
            <p:spPr>
              <a:xfrm>
                <a:off x="4135985" y="10295"/>
                <a:ext cx="2361464" cy="649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985" y="10295"/>
                <a:ext cx="2361464" cy="649834"/>
              </a:xfrm>
              <a:prstGeom prst="rect">
                <a:avLst/>
              </a:prstGeom>
              <a:blipFill>
                <a:blip r:embed="rId3"/>
                <a:stretch>
                  <a:fillRect l="-4813" r="-18182" b="-1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2 Loss - me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平方损失</a:t>
            </a:r>
            <a:r>
              <a:rPr lang="zh-CN" altLang="en-US" dirty="0"/>
              <a:t>（</a:t>
            </a:r>
            <a:r>
              <a:rPr lang="en-US" dirty="0"/>
              <a:t>L</a:t>
            </a:r>
            <a:r>
              <a:rPr lang="en-US" altLang="zh-CN" dirty="0"/>
              <a:t>2</a:t>
            </a:r>
            <a:r>
              <a:rPr lang="en-US" dirty="0"/>
              <a:t> </a:t>
            </a:r>
            <a:r>
              <a:rPr lang="ja-JP" altLang="en-US"/>
              <a:t>损失</a:t>
            </a:r>
            <a:r>
              <a:rPr lang="zh-CN" altLang="en-US" dirty="0"/>
              <a:t>）</a:t>
            </a:r>
            <a:endParaRPr dirty="0"/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90" y="823870"/>
            <a:ext cx="7708901" cy="38862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Equation"/>
              <p:cNvSpPr txBox="1"/>
              <p:nvPr/>
            </p:nvSpPr>
            <p:spPr>
              <a:xfrm>
                <a:off x="4439440" y="10295"/>
                <a:ext cx="2361464" cy="649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440" y="10295"/>
                <a:ext cx="2361464" cy="649834"/>
              </a:xfrm>
              <a:prstGeom prst="rect">
                <a:avLst/>
              </a:prstGeom>
              <a:blipFill>
                <a:blip r:embed="rId3"/>
                <a:stretch>
                  <a:fillRect l="-4813" r="-18182" b="-1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Line"/>
          <p:cNvSpPr/>
          <p:nvPr/>
        </p:nvSpPr>
        <p:spPr>
          <a:xfrm>
            <a:off x="5549900" y="3663950"/>
            <a:ext cx="317293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0" name="Line"/>
          <p:cNvSpPr/>
          <p:nvPr/>
        </p:nvSpPr>
        <p:spPr>
          <a:xfrm>
            <a:off x="6596404" y="3143250"/>
            <a:ext cx="631408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6208161" y="3473450"/>
            <a:ext cx="473551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2" name="Line"/>
          <p:cNvSpPr/>
          <p:nvPr/>
        </p:nvSpPr>
        <p:spPr>
          <a:xfrm>
            <a:off x="2601361" y="3663950"/>
            <a:ext cx="473551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3896372" y="3943350"/>
            <a:ext cx="169140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3769372" y="3473450"/>
            <a:ext cx="169140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2024404" y="3473450"/>
            <a:ext cx="631408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Maximum Likelihood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0"/>
                <a:ext cx="8205304" cy="385527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Char char="•"/>
                  <a:defRPr b="1"/>
                </a:pPr>
                <a:r>
                  <a:rPr lang="ja-JP" altLang="en-US"/>
                  <a:t>最大似然估计 </a:t>
                </a:r>
                <a:endParaRPr lang="en-US" altLang="ja-JP" dirty="0"/>
              </a:p>
              <a:p>
                <a:pPr marL="240631" indent="-240631">
                  <a:buSzPct val="100000"/>
                  <a:buChar char="•"/>
                  <a:defRPr b="1"/>
                </a:pPr>
                <a:r>
                  <a:rPr lang="en-US"/>
                  <a:t>损失函数</a:t>
                </a:r>
                <a:endParaRPr lang="en-US" dirty="0"/>
              </a:p>
              <a:p>
                <a:pPr marL="1040731" lvl="1" indent="-240631">
                  <a:defRPr b="1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b="1" i="1">
                        <a:latin typeface="Cambria Math" panose="02040503050406030204" pitchFamily="18" charset="0"/>
                      </a:rPr>
                      <m:t>损失</m:t>
                    </m:r>
                    <m:r>
                      <a:rPr lang="ar-AE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1040731" lvl="1" indent="-240631">
                  <a:defRPr b="1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b="1" i="1">
                        <a:latin typeface="Cambria Math" panose="02040503050406030204" pitchFamily="18" charset="0"/>
                      </a:rPr>
                      <m:t>损失</m:t>
                    </m:r>
                  </m:oMath>
                </a14:m>
                <a:endParaRPr lang="en-US" b="1" dirty="0"/>
              </a:p>
              <a:p>
                <a:pPr marL="1040731" lvl="1" indent="-240631">
                  <a:defRPr b="1"/>
                </a:pPr>
                <a:r>
                  <a:rPr lang="en-US" dirty="0"/>
                  <a:t>Huber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ar-AE" b="1" i="1">
                        <a:latin typeface="Cambria Math" panose="02040503050406030204" pitchFamily="18" charset="0"/>
                      </a:rPr>
                      <m:t>损失</m:t>
                    </m:r>
                  </m:oMath>
                </a14:m>
                <a:endParaRPr lang="en-US" b="0" dirty="0"/>
              </a:p>
              <a:p>
                <a:pPr lvl="1" indent="0">
                  <a:buNone/>
                  <a:defRPr b="1"/>
                </a:pPr>
                <a:endParaRPr dirty="0"/>
              </a:p>
            </p:txBody>
          </p:sp>
        </mc:Choice>
        <mc:Fallback xmlns="">
          <p:sp>
            <p:nvSpPr>
              <p:cNvPr id="209" name="Maximum Likelihoo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0"/>
                <a:ext cx="8205304" cy="3855277"/>
              </a:xfrm>
              <a:prstGeom prst="rect">
                <a:avLst/>
              </a:prstGeom>
              <a:blipFill>
                <a:blip r:embed="rId2"/>
                <a:stretch>
                  <a:fillRect l="-1546" t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Equation"/>
          <p:cNvSpPr txBox="1"/>
          <p:nvPr/>
        </p:nvSpPr>
        <p:spPr>
          <a:xfrm>
            <a:off x="3856471" y="1969726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L1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L1 </a:t>
            </a:r>
            <a:r>
              <a:rPr lang="ja-JP" altLang="en-US"/>
              <a:t>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Equation"/>
              <p:cNvSpPr txBox="1"/>
              <p:nvPr/>
            </p:nvSpPr>
            <p:spPr>
              <a:xfrm>
                <a:off x="3523301" y="250448"/>
                <a:ext cx="2097398" cy="2741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301" y="250448"/>
                <a:ext cx="2097398" cy="274168"/>
              </a:xfrm>
              <a:prstGeom prst="rect">
                <a:avLst/>
              </a:prstGeom>
              <a:blipFill>
                <a:blip r:embed="rId2"/>
                <a:stretch>
                  <a:fillRect l="-4790" r="-16766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823870"/>
            <a:ext cx="7556500" cy="388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Equation"/>
              <p:cNvSpPr txBox="1"/>
              <p:nvPr/>
            </p:nvSpPr>
            <p:spPr>
              <a:xfrm>
                <a:off x="3523301" y="250448"/>
                <a:ext cx="2097398" cy="2741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301" y="250448"/>
                <a:ext cx="2097398" cy="274168"/>
              </a:xfrm>
              <a:prstGeom prst="rect">
                <a:avLst/>
              </a:prstGeom>
              <a:blipFill>
                <a:blip r:embed="rId2"/>
                <a:stretch>
                  <a:fillRect l="-4790" r="-16766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823870"/>
            <a:ext cx="7556500" cy="3886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Line"/>
          <p:cNvSpPr/>
          <p:nvPr/>
        </p:nvSpPr>
        <p:spPr>
          <a:xfrm>
            <a:off x="3937000" y="32067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>
            <a:off x="2908300" y="29400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6" name="Line"/>
          <p:cNvSpPr/>
          <p:nvPr/>
        </p:nvSpPr>
        <p:spPr>
          <a:xfrm>
            <a:off x="2082800" y="33845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>
            <a:off x="3492500" y="36131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8" name="Line"/>
          <p:cNvSpPr/>
          <p:nvPr/>
        </p:nvSpPr>
        <p:spPr>
          <a:xfrm>
            <a:off x="5308600" y="30797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9" name="Line"/>
          <p:cNvSpPr/>
          <p:nvPr/>
        </p:nvSpPr>
        <p:spPr>
          <a:xfrm>
            <a:off x="6248400" y="33845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" name="Line"/>
          <p:cNvSpPr/>
          <p:nvPr/>
        </p:nvSpPr>
        <p:spPr>
          <a:xfrm>
            <a:off x="7035800" y="37909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6642100" y="29400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" name="L1 Loss">
            <a:extLst>
              <a:ext uri="{FF2B5EF4-FFF2-40B4-BE49-F238E27FC236}">
                <a16:creationId xmlns:a16="http://schemas.microsoft.com/office/drawing/2014/main" id="{925B2E16-2BBA-D54F-8643-665B96426D4B}"/>
              </a:ext>
            </a:extLst>
          </p:cNvPr>
          <p:cNvSpPr txBox="1">
            <a:spLocks/>
          </p:cNvSpPr>
          <p:nvPr/>
        </p:nvSpPr>
        <p:spPr>
          <a:xfrm>
            <a:off x="449433" y="108311"/>
            <a:ext cx="8205304" cy="54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4D4D4C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en-US" dirty="0"/>
              <a:t>L1 </a:t>
            </a:r>
            <a:r>
              <a:rPr lang="ja-JP" altLang="en-US"/>
              <a:t>损失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1 Loss">
            <a:extLst>
              <a:ext uri="{FF2B5EF4-FFF2-40B4-BE49-F238E27FC236}">
                <a16:creationId xmlns:a16="http://schemas.microsoft.com/office/drawing/2014/main" id="{1A35CA86-AFD8-F54D-B012-91692A33039D}"/>
              </a:ext>
            </a:extLst>
          </p:cNvPr>
          <p:cNvSpPr txBox="1">
            <a:spLocks/>
          </p:cNvSpPr>
          <p:nvPr/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en-US" dirty="0"/>
              <a:t>Huber </a:t>
            </a:r>
            <a:r>
              <a:rPr lang="ja-JP" altLang="en-US"/>
              <a:t>损失</a:t>
            </a:r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0C6D5-E8FA-A24C-83D7-641B4E7A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8" y="660129"/>
            <a:ext cx="7517148" cy="3872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FE362-2B14-6B45-A903-842AA110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760" y="1205323"/>
            <a:ext cx="4965700" cy="1181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Huber’s Robust Loss - trimmed me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hangingPunct="1"/>
            <a:r>
              <a:rPr lang="en-US" dirty="0"/>
              <a:t>Huber </a:t>
            </a:r>
            <a:r>
              <a:rPr lang="ja-JP" altLang="en-US"/>
              <a:t>损失</a:t>
            </a:r>
            <a:endParaRPr lang="ja-JP" altLang="en-US" dirty="0"/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823870"/>
            <a:ext cx="7556500" cy="3886201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Line"/>
          <p:cNvSpPr/>
          <p:nvPr/>
        </p:nvSpPr>
        <p:spPr>
          <a:xfrm>
            <a:off x="2463800" y="31051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0" name="Line"/>
          <p:cNvSpPr/>
          <p:nvPr/>
        </p:nvSpPr>
        <p:spPr>
          <a:xfrm>
            <a:off x="1638300" y="35496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1" name="Line"/>
          <p:cNvSpPr/>
          <p:nvPr/>
        </p:nvSpPr>
        <p:spPr>
          <a:xfrm>
            <a:off x="3048000" y="37782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>
            <a:off x="5803900" y="35496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>
            <a:off x="6591300" y="39560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>
            <a:off x="6197600" y="3105150"/>
            <a:ext cx="420612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902200" y="3663950"/>
            <a:ext cx="317293" cy="0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354871" y="3778250"/>
            <a:ext cx="169140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4418371" y="3905250"/>
            <a:ext cx="169140" cy="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Maximum Likelihood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0"/>
                <a:ext cx="8205304" cy="385527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Char char="•"/>
                  <a:defRPr b="1"/>
                </a:pPr>
                <a:r>
                  <a:rPr lang="ja-JP" altLang="en-US"/>
                  <a:t>最大似然估计 </a:t>
                </a:r>
                <a:endParaRPr lang="en-US" altLang="ja-JP" dirty="0"/>
              </a:p>
              <a:p>
                <a:pPr marL="240631" indent="-240631">
                  <a:buSzPct val="100000"/>
                  <a:buChar char="•"/>
                  <a:defRPr b="1"/>
                </a:pPr>
                <a:r>
                  <a:rPr lang="en-US" dirty="0" err="1"/>
                  <a:t>损失函数</a:t>
                </a:r>
                <a:endParaRPr lang="en-US" dirty="0"/>
              </a:p>
              <a:p>
                <a:pPr marL="1040731" lvl="1" indent="-240631">
                  <a:defRPr b="1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b="1" i="1">
                        <a:latin typeface="Cambria Math" panose="02040503050406030204" pitchFamily="18" charset="0"/>
                      </a:rPr>
                      <m:t>损失</m:t>
                    </m:r>
                    <m:r>
                      <a:rPr lang="ar-AE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1040731" lvl="1" indent="-240631">
                  <a:defRPr b="1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b="1" i="1">
                        <a:latin typeface="Cambria Math" panose="02040503050406030204" pitchFamily="18" charset="0"/>
                      </a:rPr>
                      <m:t>损失</m:t>
                    </m:r>
                  </m:oMath>
                </a14:m>
                <a:endParaRPr lang="en-US" b="1" dirty="0"/>
              </a:p>
              <a:p>
                <a:pPr marL="1040731" lvl="1" indent="-240631">
                  <a:defRPr b="1"/>
                </a:pPr>
                <a:r>
                  <a:rPr lang="en-US" dirty="0"/>
                  <a:t>Huber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ar-AE" b="1" i="1">
                        <a:latin typeface="Cambria Math" panose="02040503050406030204" pitchFamily="18" charset="0"/>
                      </a:rPr>
                      <m:t>损失</m:t>
                    </m:r>
                  </m:oMath>
                </a14:m>
                <a:endParaRPr lang="en-US" b="0" dirty="0"/>
              </a:p>
              <a:p>
                <a:pPr marL="1040731" lvl="1" indent="-240631">
                  <a:defRPr b="1"/>
                </a:pPr>
                <a:endParaRPr dirty="0"/>
              </a:p>
            </p:txBody>
          </p:sp>
        </mc:Choice>
        <mc:Fallback xmlns="">
          <p:sp>
            <p:nvSpPr>
              <p:cNvPr id="209" name="Maximum Likelihoo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0"/>
                <a:ext cx="8205304" cy="3855277"/>
              </a:xfrm>
              <a:prstGeom prst="rect">
                <a:avLst/>
              </a:prstGeom>
              <a:blipFill>
                <a:blip r:embed="rId2"/>
                <a:stretch>
                  <a:fillRect l="-1546" t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Equation"/>
          <p:cNvSpPr txBox="1"/>
          <p:nvPr/>
        </p:nvSpPr>
        <p:spPr>
          <a:xfrm>
            <a:off x="3856471" y="1969726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934718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7978" y="0"/>
            <a:ext cx="719279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Maximum…"/>
          <p:cNvSpPr txBox="1">
            <a:spLocks noGrp="1"/>
          </p:cNvSpPr>
          <p:nvPr>
            <p:ph type="title"/>
          </p:nvPr>
        </p:nvSpPr>
        <p:spPr>
          <a:xfrm>
            <a:off x="1720624" y="1052275"/>
            <a:ext cx="4927502" cy="3038950"/>
          </a:xfrm>
          <a:prstGeom prst="rect">
            <a:avLst/>
          </a:prstGeom>
        </p:spPr>
        <p:txBody>
          <a:bodyPr/>
          <a:lstStyle/>
          <a:p>
            <a:pPr algn="ctr">
              <a:defRPr sz="4800" b="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ja-JP" altLang="en-US"/>
              <a:t>最大似然估计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lashback - Normal Distribution"/>
          <p:cNvSpPr txBox="1">
            <a:spLocks noGrp="1"/>
          </p:cNvSpPr>
          <p:nvPr>
            <p:ph type="title"/>
          </p:nvPr>
        </p:nvSpPr>
        <p:spPr>
          <a:xfrm>
            <a:off x="-536713" y="114935"/>
            <a:ext cx="9063779" cy="545743"/>
          </a:xfrm>
          <a:prstGeom prst="rect">
            <a:avLst/>
          </a:prstGeom>
        </p:spPr>
        <p:txBody>
          <a:bodyPr/>
          <a:lstStyle/>
          <a:p>
            <a:pPr marL="1040731" lvl="1" indent="-240631">
              <a:defRPr b="1"/>
            </a:pPr>
            <a:r>
              <a:rPr lang="ja-JP" altLang="en-US"/>
              <a:t>正态分布</a:t>
            </a:r>
            <a:endParaRPr lang="en-US" altLang="zh-CN" dirty="0"/>
          </a:p>
        </p:txBody>
      </p:sp>
      <p:sp>
        <p:nvSpPr>
          <p:cNvPr id="216" name="Densit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概率密度函数</a:t>
            </a:r>
          </a:p>
        </p:txBody>
      </p:sp>
      <p:pic>
        <p:nvPicPr>
          <p:cNvPr id="217" name="p(x)_=_frac_1_sq.pdf" descr="p(x)_=_frac_1_sq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982" y="804619"/>
            <a:ext cx="4710060" cy="820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86" y="1769143"/>
            <a:ext cx="5853255" cy="2960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stimating the parameters in a Gaussi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估计正态分布的参数</a:t>
            </a:r>
            <a:endParaRPr dirty="0"/>
          </a:p>
        </p:txBody>
      </p:sp>
      <p:sp>
        <p:nvSpPr>
          <p:cNvPr id="221" name="Mea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均值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方差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Equation"/>
              <p:cNvSpPr txBox="1"/>
              <p:nvPr/>
            </p:nvSpPr>
            <p:spPr>
              <a:xfrm>
                <a:off x="2813276" y="1327937"/>
                <a:ext cx="3902928" cy="7385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hence</m:t>
                      </m:r>
                      <m:limUpp>
                        <m:limUpp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ar-AE" altLang="zh-CN" sz="2400" b="0" i="1" smtClean="0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b="0" i="1" smtClean="0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lim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limUpp>
                        <m:limUpp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b>
                        <m:sSub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276" y="1327937"/>
                <a:ext cx="3902928" cy="738536"/>
              </a:xfrm>
              <a:prstGeom prst="rect">
                <a:avLst/>
              </a:prstGeom>
              <a:blipFill>
                <a:blip r:embed="rId2"/>
                <a:stretch>
                  <a:fillRect l="-1299" b="-101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Equation"/>
              <p:cNvSpPr txBox="1"/>
              <p:nvPr/>
            </p:nvSpPr>
            <p:spPr>
              <a:xfrm>
                <a:off x="2706642" y="2595153"/>
                <a:ext cx="6113533" cy="7385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m:rPr>
                          <m:nor/>
                        </m:rPr>
                        <a:rPr sz="240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hence</m:t>
                      </m:r>
                      <m:r>
                        <m:rPr>
                          <m:nor/>
                        </m:rPr>
                        <a:rPr lang="zh-CN" altLang="en-US" sz="2400" b="0" i="0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2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42" y="2595153"/>
                <a:ext cx="6113533" cy="738536"/>
              </a:xfrm>
              <a:prstGeom prst="rect">
                <a:avLst/>
              </a:prstGeom>
              <a:blipFill>
                <a:blip r:embed="rId3"/>
                <a:stretch>
                  <a:fillRect b="-120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Why?"/>
          <p:cNvSpPr/>
          <p:nvPr/>
        </p:nvSpPr>
        <p:spPr>
          <a:xfrm>
            <a:off x="3269257" y="3614241"/>
            <a:ext cx="2605486" cy="1014909"/>
          </a:xfrm>
          <a:prstGeom prst="roundRect">
            <a:avLst>
              <a:gd name="adj" fmla="val 17736"/>
            </a:avLst>
          </a:prstGeom>
          <a:solidFill>
            <a:schemeClr val="accent2"/>
          </a:solidFill>
          <a:ln w="25400">
            <a:solidFill>
              <a:srgbClr val="B4751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3900" b="1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为什么呢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timating the parameters in a Gaussian">
            <a:extLst>
              <a:ext uri="{FF2B5EF4-FFF2-40B4-BE49-F238E27FC236}">
                <a16:creationId xmlns:a16="http://schemas.microsoft.com/office/drawing/2014/main" id="{5EAB8B29-5966-8040-B36F-E84C9B30A448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可能性</a:t>
            </a:r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A873A-8C3F-784E-A0B3-8E5950E0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58" y="914335"/>
            <a:ext cx="1632099" cy="2640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69474-5DA7-BA41-8BEE-A0666588DDA0}"/>
              </a:ext>
            </a:extLst>
          </p:cNvPr>
          <p:cNvGrpSpPr/>
          <p:nvPr/>
        </p:nvGrpSpPr>
        <p:grpSpPr>
          <a:xfrm>
            <a:off x="554400" y="842400"/>
            <a:ext cx="8042400" cy="3604753"/>
            <a:chOff x="554400" y="842400"/>
            <a:chExt cx="8042400" cy="360475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78283A-CA74-484F-9CF3-09659F5C1AFD}"/>
                </a:ext>
              </a:extLst>
            </p:cNvPr>
            <p:cNvSpPr/>
            <p:nvPr/>
          </p:nvSpPr>
          <p:spPr>
            <a:xfrm>
              <a:off x="554400" y="842400"/>
              <a:ext cx="80424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ja-JP" altLang="en-US"/>
                <a:t>观测记录数据</a:t>
              </a:r>
              <a:r>
                <a:rPr lang="zh-CN" altLang="en-US" dirty="0"/>
                <a:t> </a:t>
              </a: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ja-JP" altLang="en-US"/>
                <a:t>假设数据是从高斯分布生成的</a:t>
              </a:r>
              <a:endParaRPr lang="en-US" altLang="ja-JP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ja-JP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ja-JP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ja-JP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ja-JP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ja-JP" altLang="en-US"/>
                <a:t>拟合参数相当于使</a:t>
              </a:r>
              <a:r>
                <a:rPr lang="en-US" altLang="ja-JP" dirty="0"/>
                <a:t>				</a:t>
              </a:r>
              <a:r>
                <a:rPr lang="zh-CN" altLang="en-US" dirty="0"/>
                <a:t>  </a:t>
              </a:r>
              <a:r>
                <a:rPr lang="ja-JP" altLang="en-US"/>
                <a:t>关于</a:t>
              </a:r>
              <a:r>
                <a:rPr lang="zh-CN" altLang="en-US" dirty="0"/>
                <a:t> </a:t>
              </a:r>
              <a:r>
                <a:rPr lang="en-US" altLang="zh-CN" dirty="0"/>
                <a:t>	</a:t>
              </a:r>
              <a:r>
                <a:rPr lang="zh-CN" altLang="en-US" dirty="0"/>
                <a:t>     </a:t>
              </a:r>
              <a:r>
                <a:rPr lang="ja-JP" altLang="en-US"/>
                <a:t>最大化</a:t>
              </a:r>
              <a:r>
                <a:rPr lang="zh-CN" altLang="en-US" dirty="0"/>
                <a:t> </a:t>
              </a:r>
              <a:endParaRPr lang="en-US" altLang="ja-JP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ja-JP" altLang="en-US"/>
                <a:t>实用简化版本</a:t>
              </a:r>
              <a:r>
                <a:rPr lang="zh-CN" altLang="en-US" dirty="0"/>
                <a:t>：</a:t>
              </a: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CD3CE8-DC61-0046-B515-6E5410D736F5}"/>
                </a:ext>
              </a:extLst>
            </p:cNvPr>
            <p:cNvGrpSpPr/>
            <p:nvPr/>
          </p:nvGrpSpPr>
          <p:grpSpPr>
            <a:xfrm>
              <a:off x="2965513" y="2763144"/>
              <a:ext cx="2504979" cy="317500"/>
              <a:chOff x="2918379" y="1679062"/>
              <a:chExt cx="2504979" cy="317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324E1FF-4EC1-C14F-B644-3318D875C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379" y="1679062"/>
                <a:ext cx="1244600" cy="3175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625C3C-1949-C549-8021-944E38396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1858" y="1679062"/>
                <a:ext cx="571500" cy="317500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BD123B-4CBE-2944-A5AD-1C6DC67E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4133" y="3901053"/>
              <a:ext cx="6311900" cy="546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E59CD3-F510-3342-9A96-5906A619F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5066" y="1732483"/>
              <a:ext cx="7112000" cy="93980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Maximum Likeliho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hangingPunct="1"/>
            <a:r>
              <a:rPr lang="ja-JP" altLang="en-US"/>
              <a:t>最大似然估计</a:t>
            </a:r>
            <a:endParaRPr lang="ja-JP" altLang="en-US" dirty="0"/>
          </a:p>
        </p:txBody>
      </p:sp>
      <p:sp>
        <p:nvSpPr>
          <p:cNvPr id="235" name="Estimate parameters by finding ones that explain the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通过可解释数据来估算参数</a:t>
            </a:r>
            <a:endParaRPr lang="en-US" altLang="ja-JP" dirty="0"/>
          </a:p>
          <a:p>
            <a:pPr marL="240631" indent="-240631">
              <a:buSzPct val="100000"/>
              <a:buFontTx/>
              <a:buChar char="•"/>
            </a:pPr>
            <a:endParaRPr lang="en-US" altLang="ja-JP" dirty="0"/>
          </a:p>
          <a:p>
            <a:pPr marL="240631" indent="-240631">
              <a:buSzPct val="100000"/>
              <a:buFontTx/>
              <a:buChar char="•"/>
            </a:pPr>
            <a:endParaRPr lang="en-US" altLang="ja-JP" dirty="0"/>
          </a:p>
          <a:p>
            <a:pPr marL="240631" indent="-240631">
              <a:buSzPct val="100000"/>
              <a:buFontTx/>
              <a:buChar char="•"/>
            </a:pPr>
            <a:r>
              <a:rPr lang="zh-CN" altLang="en-US"/>
              <a:t>展开式子</a:t>
            </a:r>
            <a:endParaRPr lang="ja-JP" altLang="en-US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Equation"/>
              <p:cNvSpPr txBox="1"/>
              <p:nvPr/>
            </p:nvSpPr>
            <p:spPr>
              <a:xfrm>
                <a:off x="2987291" y="1632588"/>
                <a:ext cx="3169418" cy="5401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3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291" y="1632588"/>
                <a:ext cx="3169418" cy="540165"/>
              </a:xfrm>
              <a:prstGeom prst="rect">
                <a:avLst/>
              </a:prstGeom>
              <a:blipFill>
                <a:blip r:embed="rId2"/>
                <a:stretch>
                  <a:fillRect l="-2789" r="-10359" b="-1395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Equation"/>
              <p:cNvSpPr txBox="1"/>
              <p:nvPr/>
            </p:nvSpPr>
            <p:spPr>
              <a:xfrm>
                <a:off x="321761" y="2714491"/>
                <a:ext cx="8541665" cy="12308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f>
                        <m:f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limUpp>
                        <m:limUp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3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1" y="2714491"/>
                <a:ext cx="8541665" cy="1230850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F1099C1-CBD7-3249-B261-E0A86E2C795D}"/>
              </a:ext>
            </a:extLst>
          </p:cNvPr>
          <p:cNvGrpSpPr/>
          <p:nvPr/>
        </p:nvGrpSpPr>
        <p:grpSpPr>
          <a:xfrm>
            <a:off x="1046374" y="3707297"/>
            <a:ext cx="4044099" cy="1204616"/>
            <a:chOff x="1046374" y="3707297"/>
            <a:chExt cx="4044099" cy="1204616"/>
          </a:xfrm>
        </p:grpSpPr>
        <p:sp>
          <p:nvSpPr>
            <p:cNvPr id="238" name="Minimized for"/>
            <p:cNvSpPr/>
            <p:nvPr/>
          </p:nvSpPr>
          <p:spPr>
            <a:xfrm>
              <a:off x="1046374" y="3707297"/>
              <a:ext cx="4044099" cy="1204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636" y="5055"/>
                  </a:lnTo>
                  <a:lnTo>
                    <a:pt x="400" y="5055"/>
                  </a:lnTo>
                  <a:cubicBezTo>
                    <a:pt x="179" y="5055"/>
                    <a:pt x="0" y="5542"/>
                    <a:pt x="0" y="6143"/>
                  </a:cubicBezTo>
                  <a:lnTo>
                    <a:pt x="0" y="20511"/>
                  </a:lnTo>
                  <a:cubicBezTo>
                    <a:pt x="0" y="21113"/>
                    <a:pt x="179" y="21600"/>
                    <a:pt x="400" y="21600"/>
                  </a:cubicBezTo>
                  <a:lnTo>
                    <a:pt x="19662" y="21600"/>
                  </a:lnTo>
                  <a:cubicBezTo>
                    <a:pt x="19883" y="21600"/>
                    <a:pt x="20062" y="21113"/>
                    <a:pt x="20062" y="20511"/>
                  </a:cubicBezTo>
                  <a:lnTo>
                    <a:pt x="20062" y="967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rgbClr val="FFFF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ja-JP" altLang="en-US"/>
                <a:t>当</a:t>
              </a:r>
              <a:r>
                <a:rPr lang="en-US" altLang="ja-JP" dirty="0"/>
                <a:t>				</a:t>
              </a:r>
              <a:r>
                <a:rPr lang="ja-JP" altLang="en-US"/>
                <a:t>时</a:t>
              </a:r>
              <a:r>
                <a:rPr lang="zh-CN" altLang="en-US" dirty="0"/>
                <a:t>，</a:t>
              </a:r>
              <a:r>
                <a:rPr lang="ja-JP" altLang="en-US"/>
                <a:t>可最小化</a:t>
              </a: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Equation"/>
                <p:cNvSpPr txBox="1"/>
                <p:nvPr/>
              </p:nvSpPr>
              <p:spPr>
                <a:xfrm>
                  <a:off x="1548831" y="4006121"/>
                  <a:ext cx="1201563" cy="681770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limUpp>
                          <m:limUppPr>
                            <m:ctrlPr>
                              <a:rPr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limLow>
                              <m:limLowPr>
                                <m:ctrlPr>
                                  <a:rPr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e>
                              <m:lim>
                                <m:r>
                                  <a:rPr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lim>
                            </m:limLow>
                          </m:e>
                          <m:lim>
                            <m:r>
                              <a:rPr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Upp>
                        <m:sSub>
                          <m:sSubPr>
                            <m:ctrlPr>
                              <a:rPr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sz="2000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23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831" y="4006121"/>
                  <a:ext cx="1201563" cy="681770"/>
                </a:xfrm>
                <a:prstGeom prst="rect">
                  <a:avLst/>
                </a:prstGeom>
                <a:blipFill>
                  <a:blip r:embed="rId4"/>
                  <a:stretch>
                    <a:fillRect l="-6250" r="-3125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E7905-F1FC-6242-B560-09E486CE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830" y="2703922"/>
            <a:ext cx="4660900" cy="1790700"/>
          </a:xfrm>
          <a:prstGeom prst="rect">
            <a:avLst/>
          </a:prstGeom>
        </p:spPr>
      </p:pic>
      <p:sp>
        <p:nvSpPr>
          <p:cNvPr id="3" name="Maximum Likelihood">
            <a:extLst>
              <a:ext uri="{FF2B5EF4-FFF2-40B4-BE49-F238E27FC236}">
                <a16:creationId xmlns:a16="http://schemas.microsoft.com/office/drawing/2014/main" id="{E53D0BAA-134D-F541-BACE-C8F531110C29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最大似然估计</a:t>
            </a:r>
            <a:endParaRPr lang="ja-JP" altLang="en-US" dirty="0"/>
          </a:p>
        </p:txBody>
      </p:sp>
      <p:sp>
        <p:nvSpPr>
          <p:cNvPr id="4" name="Mean…">
            <a:extLst>
              <a:ext uri="{FF2B5EF4-FFF2-40B4-BE49-F238E27FC236}">
                <a16:creationId xmlns:a16="http://schemas.microsoft.com/office/drawing/2014/main" id="{3FECE6B6-C038-044A-810E-58BFEF9C0B08}"/>
              </a:ext>
            </a:extLst>
          </p:cNvPr>
          <p:cNvSpPr txBox="1">
            <a:spLocks/>
          </p:cNvSpPr>
          <p:nvPr/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40631" indent="-240631" hangingPunct="1">
              <a:buSzPct val="100000"/>
              <a:buFontTx/>
              <a:buChar char="•"/>
              <a:defRPr b="1"/>
            </a:pPr>
            <a:r>
              <a:rPr lang="ja-JP" altLang="en-US" b="1"/>
              <a:t>估计方差</a:t>
            </a:r>
            <a:endParaRPr lang="en-US" altLang="ja-JP" b="1" dirty="0"/>
          </a:p>
          <a:p>
            <a:pPr marL="240631" indent="-240631" hangingPunct="1">
              <a:buSzPct val="100000"/>
              <a:buFontTx/>
              <a:buChar char="•"/>
              <a:defRPr b="1"/>
            </a:pPr>
            <a:endParaRPr lang="en-US" altLang="ja-JP" b="1" dirty="0"/>
          </a:p>
          <a:p>
            <a:pPr marL="240631" indent="-240631" hangingPunct="1">
              <a:buSzPct val="100000"/>
              <a:buFontTx/>
              <a:buChar char="•"/>
              <a:defRPr b="1"/>
            </a:pPr>
            <a:endParaRPr lang="en-US" altLang="ja-JP" b="1" dirty="0"/>
          </a:p>
          <a:p>
            <a:pPr marL="240631" indent="-240631" hangingPunct="1">
              <a:buSzPct val="100000"/>
              <a:buFontTx/>
              <a:buChar char="•"/>
              <a:defRPr b="1"/>
            </a:pPr>
            <a:r>
              <a:rPr lang="ja-JP" altLang="en-US" b="1"/>
              <a:t>对其求导</a:t>
            </a:r>
            <a:endParaRPr lang="ja-JP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26CA9-9CC9-F84D-B7F2-13EA0B15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762" y="1310396"/>
            <a:ext cx="3784600" cy="812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823870"/>
            <a:ext cx="7683500" cy="388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Arrow"/>
          <p:cNvSpPr/>
          <p:nvPr/>
        </p:nvSpPr>
        <p:spPr>
          <a:xfrm rot="5400000">
            <a:off x="4791918" y="690191"/>
            <a:ext cx="529581" cy="251106"/>
          </a:xfrm>
          <a:prstGeom prst="rightArrow">
            <a:avLst>
              <a:gd name="adj1" fmla="val 30985"/>
              <a:gd name="adj2" fmla="val 99612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Maximum Likelihood">
            <a:extLst>
              <a:ext uri="{FF2B5EF4-FFF2-40B4-BE49-F238E27FC236}">
                <a16:creationId xmlns:a16="http://schemas.microsoft.com/office/drawing/2014/main" id="{4A818F7C-939F-0541-87F6-6C9248A7EBC9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最大似然估计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485</Words>
  <Application>Microsoft Macintosh PowerPoint</Application>
  <PresentationFormat>全屏显示(16:9)</PresentationFormat>
  <Paragraphs>113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Chalkduster</vt:lpstr>
      <vt:lpstr>Futura</vt:lpstr>
      <vt:lpstr>Palatino</vt:lpstr>
      <vt:lpstr>DeckTemplate-AWS</vt:lpstr>
      <vt:lpstr>PowerPoint 演示文稿</vt:lpstr>
      <vt:lpstr>概要</vt:lpstr>
      <vt:lpstr>最大似然估计</vt:lpstr>
      <vt:lpstr>正态分布</vt:lpstr>
      <vt:lpstr>估计正态分布的参数</vt:lpstr>
      <vt:lpstr>PowerPoint 演示文稿</vt:lpstr>
      <vt:lpstr>最大似然估计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最大后验估计</vt:lpstr>
      <vt:lpstr>这与回归有什么关系？</vt:lpstr>
      <vt:lpstr>回归</vt:lpstr>
      <vt:lpstr>PowerPoint 演示文稿</vt:lpstr>
      <vt:lpstr>损失函数</vt:lpstr>
      <vt:lpstr>平方损失（L2 损失）</vt:lpstr>
      <vt:lpstr>平方损失（L2 损失）</vt:lpstr>
      <vt:lpstr>L1 损失</vt:lpstr>
      <vt:lpstr>PowerPoint 演示文稿</vt:lpstr>
      <vt:lpstr>PowerPoint 演示文稿</vt:lpstr>
      <vt:lpstr>Huber 损失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71</cp:revision>
  <dcterms:modified xsi:type="dcterms:W3CDTF">2019-11-05T19:39:39Z</dcterms:modified>
</cp:coreProperties>
</file>